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3"/>
  </p:notesMasterIdLst>
  <p:sldIdLst>
    <p:sldId id="2887" r:id="rId2"/>
  </p:sldIdLst>
  <p:sldSz cx="12192000" cy="6858000"/>
  <p:notesSz cx="7104063" cy="102346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0076A3"/>
    <a:srgbClr val="55A839"/>
    <a:srgbClr val="E7E7FF"/>
    <a:srgbClr val="D8EDF8"/>
    <a:srgbClr val="C3E4F5"/>
    <a:srgbClr val="A9C9ED"/>
    <a:srgbClr val="FFF4D1"/>
    <a:srgbClr val="E3FDF6"/>
    <a:srgbClr val="C4E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7" autoAdjust="0"/>
    <p:restoredTop sz="94660"/>
  </p:normalViewPr>
  <p:slideViewPr>
    <p:cSldViewPr snapToGrid="0">
      <p:cViewPr>
        <p:scale>
          <a:sx n="75" d="100"/>
          <a:sy n="75" d="100"/>
        </p:scale>
        <p:origin x="-2034" y="-9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>
              <a:defRPr sz="1200"/>
            </a:lvl1pPr>
          </a:lstStyle>
          <a:p>
            <a:fld id="{C765DE09-C798-43CA-AC86-D0E5A35F96E6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20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6" tIns="47398" rIns="94796" bIns="473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4796" tIns="47398" rIns="94796" bIns="4739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023993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/>
            </a:lvl1pPr>
          </a:lstStyle>
          <a:p>
            <a:fld id="{D1006759-4365-4BB4-9FCD-C775AEE61C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912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0CC72A9-AE5D-416D-8A79-4D4399146C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0F68200-7815-4E7A-AB6D-6FB20A9D1F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2DCCD9C-AE77-46D4-B52B-457EDC84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FB77-4F58-4E61-BA23-CB8758BFC5F2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DFC605F-F61E-43D3-9445-DF85B11D4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8D00672-8420-4592-AFA6-109A3E097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128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8CE74AD-C47D-46A3-9C0D-49E3869C1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7B99EF51-24E5-4CEE-BD60-319D8C21AE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6B0EAF3-C5EF-4E4E-AA13-65DB41697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E6FF3-EB3E-4081-B31B-99224A5817D5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40A5999-B350-41BC-9065-870BAC38A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AD06969-64A5-49B2-AC71-B74627206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708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340143CC-F4AA-406E-AD1B-DFC3954961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A72759BC-0E90-418D-863B-70A35D4FF8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28659E5-C29F-403D-B376-D2CDC5115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560FD-D675-4016-BDA1-D3469AD1E027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DBD76D5-B9C3-420F-98B8-006BCD797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2808C2D-00BD-4703-BD8D-2624E8658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690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f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16998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1346715-420A-43DD-BC6D-79A80A718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CC80576-505B-4C23-9247-926AA6ABB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FEE410D-0002-433C-A475-9E487A90C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9D459-E5E6-40C4-B6C0-133A3548E01F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7832509-3139-4F60-A99D-4026716F4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0615CF3-DDD8-465E-97A2-1F4AFA299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029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C170A6E-50F0-432A-BF44-24D86FA00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6EA85A0-BEFB-46DF-8535-240331E89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551CD34-A6EF-44BF-92EE-B764D35C8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F7718-CB0F-407A-A16A-3673601F94D4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DB8C94B-17A6-4731-87B4-69FF1CA28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39BD12D-16BA-41F9-B1C3-44606398E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416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A66D887-00F1-4095-B0F6-5409A60B6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EA0F92A-198E-49D9-A769-FAB421DB17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829179CC-7964-4644-B0A5-BF84FDA4A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A78E640-3AB2-4D7B-814B-F6187526D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EF1D2-98DC-4058-BF0B-E27CE054F77D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F6CB486-D067-4A4C-B63B-DC802CC3D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F35B935-541C-4CB6-AA6E-A131266DB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396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238271E-9998-4BD0-B6C1-1CEB6A282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FCC4206-0C76-4B15-989A-DF3C14BA3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30BAAA5-273B-4BCD-876E-F01DD812B6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8F7C2180-630C-4FA4-86F9-ED069FF813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EFB82A56-6B4B-4F66-A589-27D0DCA75F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350791E5-FE33-4FC7-AD07-554E5DB37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B493-E569-41AB-868D-EEDC08EDA7E3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7135B17D-7DF3-4E73-ABAA-B8F4636EC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55FE3476-BE42-43B0-BF1D-533790401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029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EDCFF60-735C-47C1-B4DB-F72805A81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2EA033FB-EBC2-45FF-B24D-03C549DEA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E287-1DF9-446B-9CC7-09B709E30760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EBE70D59-65FE-483C-8BF9-6649DE59E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887CDA67-E639-4B2E-A0E0-0ECDEF53A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23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FF390D3D-6DDE-4D29-AE6D-DA1DE2FF4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6B0DE-B4E4-46BF-A9AC-9E6F4AC82FE2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B12F87FD-31B5-441E-9176-2D2FA82CE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736D6A5B-867F-4175-A29A-29AB11CBE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78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6C3731A-95A6-4BD3-A6B7-D147A58F2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8B45E71-BE52-44AF-92B1-1D5818860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AFBA9A6-B43A-482D-943C-E5D30B598B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ADA54CD-8BE8-400C-931C-967CBB0D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CA3B4-A574-46A6-A598-6BAF5F47A07B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A05F416-0ED9-4ED0-9029-2FAA96F27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11C8D36-7782-488C-8B1F-6FB0C0AE0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2649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AC55D6B-A2B5-452D-83B6-23E9DD6BC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27014AF6-8198-46FD-9008-44A16F29CC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BC47051C-ED8F-446A-91B8-19E69107CA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BE8575A-4521-4207-BBFA-F8A073000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52D7D-7865-4F96-B67D-58459C114CC5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E41F689-3E71-47D7-B155-A88269DF3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CAD5ABD-BC26-4DC8-A711-EC5BA1D3F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392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B443F2-AEDC-4D8A-917A-4E4A0FEA2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190DB87-A5CA-40B4-AD4B-4314382C30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471248A-3E8F-44D8-AF62-C051D72FD8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459BB-C3E6-4A38-9883-763968A30899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B7E9F50-5D93-4C0D-A4EE-8C227447BF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3879755-870B-40A1-9D69-B38779CCA8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F1D5D-AF2C-4C1B-BE92-E82455410C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870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Группа 82">
            <a:extLst>
              <a:ext uri="{FF2B5EF4-FFF2-40B4-BE49-F238E27FC236}">
                <a16:creationId xmlns:a16="http://schemas.microsoft.com/office/drawing/2014/main" xmlns="" id="{0F5B0748-3D23-FC43-52E7-489B31B19437}"/>
              </a:ext>
            </a:extLst>
          </p:cNvPr>
          <p:cNvGrpSpPr/>
          <p:nvPr/>
        </p:nvGrpSpPr>
        <p:grpSpPr>
          <a:xfrm rot="5400000">
            <a:off x="3633852" y="-489437"/>
            <a:ext cx="612820" cy="2874408"/>
            <a:chOff x="634773" y="2265882"/>
            <a:chExt cx="1125961" cy="1655194"/>
          </a:xfrm>
          <a:effectLst/>
        </p:grpSpPr>
        <p:sp>
          <p:nvSpPr>
            <p:cNvPr id="85" name="Прямоугольник: скругленные углы 84">
              <a:extLst>
                <a:ext uri="{FF2B5EF4-FFF2-40B4-BE49-F238E27FC236}">
                  <a16:creationId xmlns:a16="http://schemas.microsoft.com/office/drawing/2014/main" xmlns="" id="{9AE38199-1404-27B6-D030-252A2A676675}"/>
                </a:ext>
              </a:extLst>
            </p:cNvPr>
            <p:cNvSpPr/>
            <p:nvPr/>
          </p:nvSpPr>
          <p:spPr>
            <a:xfrm>
              <a:off x="634773" y="2268480"/>
              <a:ext cx="1125961" cy="1652596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1" name="Прямоугольник 90">
              <a:extLst>
                <a:ext uri="{FF2B5EF4-FFF2-40B4-BE49-F238E27FC236}">
                  <a16:creationId xmlns:a16="http://schemas.microsoft.com/office/drawing/2014/main" xmlns="" id="{9113D743-7C04-3980-5C0E-29A65245E5B1}"/>
                </a:ext>
              </a:extLst>
            </p:cNvPr>
            <p:cNvSpPr/>
            <p:nvPr/>
          </p:nvSpPr>
          <p:spPr>
            <a:xfrm rot="16200000">
              <a:off x="336187" y="2669360"/>
              <a:ext cx="1655193" cy="84823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200" b="1" dirty="0">
                  <a:solidFill>
                    <a:prstClr val="white"/>
                  </a:solidFill>
                  <a:latin typeface="Bahnschrift SemiBold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Земельный участок</a:t>
              </a: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200" b="1" dirty="0">
                  <a:solidFill>
                    <a:prstClr val="white"/>
                  </a:solidFill>
                  <a:latin typeface="Bahnschrift SemiBold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НЕ ОБРАЗОВАН</a:t>
              </a:r>
            </a:p>
          </p:txBody>
        </p:sp>
      </p:grpSp>
      <p:grpSp>
        <p:nvGrpSpPr>
          <p:cNvPr id="118" name="Группа 117">
            <a:extLst>
              <a:ext uri="{FF2B5EF4-FFF2-40B4-BE49-F238E27FC236}">
                <a16:creationId xmlns:a16="http://schemas.microsoft.com/office/drawing/2014/main" xmlns="" id="{714A578E-AB09-ED78-56C1-EFA7A6F1EE27}"/>
              </a:ext>
            </a:extLst>
          </p:cNvPr>
          <p:cNvGrpSpPr/>
          <p:nvPr/>
        </p:nvGrpSpPr>
        <p:grpSpPr>
          <a:xfrm>
            <a:off x="8620579" y="654232"/>
            <a:ext cx="2873685" cy="603637"/>
            <a:chOff x="3747680" y="3918497"/>
            <a:chExt cx="1928228" cy="617231"/>
          </a:xfrm>
        </p:grpSpPr>
        <p:sp>
          <p:nvSpPr>
            <p:cNvPr id="126" name="Прямоугольник: скругленные углы 125">
              <a:extLst>
                <a:ext uri="{FF2B5EF4-FFF2-40B4-BE49-F238E27FC236}">
                  <a16:creationId xmlns:a16="http://schemas.microsoft.com/office/drawing/2014/main" xmlns="" id="{58AFC0B9-05C4-25E2-1360-0C0010D6BDAE}"/>
                </a:ext>
              </a:extLst>
            </p:cNvPr>
            <p:cNvSpPr/>
            <p:nvPr/>
          </p:nvSpPr>
          <p:spPr>
            <a:xfrm>
              <a:off x="3747680" y="3918790"/>
              <a:ext cx="1923406" cy="616938"/>
            </a:xfrm>
            <a:prstGeom prst="roundRect">
              <a:avLst/>
            </a:prstGeom>
            <a:solidFill>
              <a:srgbClr val="1F60A7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1" name="Прямоугольник 120">
              <a:extLst>
                <a:ext uri="{FF2B5EF4-FFF2-40B4-BE49-F238E27FC236}">
                  <a16:creationId xmlns:a16="http://schemas.microsoft.com/office/drawing/2014/main" xmlns="" id="{16D112AF-B837-A1A9-B606-2E569352DFE8}"/>
                </a:ext>
              </a:extLst>
            </p:cNvPr>
            <p:cNvSpPr/>
            <p:nvPr/>
          </p:nvSpPr>
          <p:spPr>
            <a:xfrm>
              <a:off x="3747680" y="3918497"/>
              <a:ext cx="1928228" cy="60581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 fontAlgn="base">
                <a:lnSpc>
                  <a:spcPts val="13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200" b="1" dirty="0">
                  <a:solidFill>
                    <a:prstClr val="white"/>
                  </a:solidFill>
                  <a:latin typeface="Bahnschrift SemiBold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Земельный участок</a:t>
              </a:r>
            </a:p>
            <a:p>
              <a:pPr lvl="0" algn="ctr" fontAlgn="base">
                <a:lnSpc>
                  <a:spcPts val="13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200" b="1" dirty="0">
                  <a:solidFill>
                    <a:prstClr val="white"/>
                  </a:solidFill>
                  <a:latin typeface="Bahnschrift SemiBold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ОБРАЗОВАН</a:t>
              </a:r>
            </a:p>
            <a:p>
              <a:pPr lvl="0" algn="ctr" fontAlgn="base">
                <a:lnSpc>
                  <a:spcPts val="13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200" b="1" dirty="0">
                  <a:solidFill>
                    <a:prstClr val="white"/>
                  </a:solidFill>
                  <a:latin typeface="Bahnschrift SemiBold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(границы подлежат уточнению)</a:t>
              </a:r>
            </a:p>
          </p:txBody>
        </p:sp>
      </p:grpSp>
      <p:sp>
        <p:nvSpPr>
          <p:cNvPr id="160" name="TextBox 159">
            <a:extLst>
              <a:ext uri="{FF2B5EF4-FFF2-40B4-BE49-F238E27FC236}">
                <a16:creationId xmlns:a16="http://schemas.microsoft.com/office/drawing/2014/main" xmlns="" id="{20E83B38-CDB0-4680-B20A-179DD8D8E453}"/>
              </a:ext>
            </a:extLst>
          </p:cNvPr>
          <p:cNvSpPr txBox="1"/>
          <p:nvPr/>
        </p:nvSpPr>
        <p:spPr>
          <a:xfrm>
            <a:off x="110697" y="61278"/>
            <a:ext cx="12060000" cy="51022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>
            <a:defPPr>
              <a:defRPr lang="ru-RU"/>
            </a:defPPr>
            <a:lvl1pPr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30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>
              <a:lnSpc>
                <a:spcPts val="1000"/>
              </a:lnSpc>
            </a:pPr>
            <a:r>
              <a:rPr lang="ru-RU" sz="1600" b="1" dirty="0"/>
              <a:t>Алгоритм действий инвестора по постановке земельного участка на государственный кадастровый учет </a:t>
            </a:r>
            <a:endParaRPr lang="ru-RU" sz="1600" b="1" dirty="0" smtClean="0"/>
          </a:p>
          <a:p>
            <a:pPr>
              <a:lnSpc>
                <a:spcPts val="1000"/>
              </a:lnSpc>
            </a:pPr>
            <a:r>
              <a:rPr lang="ru-RU" sz="1600" b="1" dirty="0" smtClean="0"/>
              <a:t>в </a:t>
            </a:r>
            <a:r>
              <a:rPr lang="ru-RU" sz="1600" b="1" dirty="0"/>
              <a:t>целях его последующего предоставления путем проведения аукциона</a:t>
            </a:r>
          </a:p>
        </p:txBody>
      </p:sp>
      <p:grpSp>
        <p:nvGrpSpPr>
          <p:cNvPr id="112" name="Группа 111">
            <a:extLst>
              <a:ext uri="{FF2B5EF4-FFF2-40B4-BE49-F238E27FC236}">
                <a16:creationId xmlns:a16="http://schemas.microsoft.com/office/drawing/2014/main" xmlns="" id="{0F5B0748-3D23-FC43-52E7-489B31B19437}"/>
              </a:ext>
            </a:extLst>
          </p:cNvPr>
          <p:cNvGrpSpPr/>
          <p:nvPr/>
        </p:nvGrpSpPr>
        <p:grpSpPr>
          <a:xfrm rot="5400000">
            <a:off x="1422078" y="91137"/>
            <a:ext cx="644452" cy="3137433"/>
            <a:chOff x="486979" y="2207490"/>
            <a:chExt cx="1184084" cy="1748090"/>
          </a:xfrm>
          <a:effectLst/>
        </p:grpSpPr>
        <p:sp>
          <p:nvSpPr>
            <p:cNvPr id="113" name="Прямоугольник: скругленные углы 84">
              <a:extLst>
                <a:ext uri="{FF2B5EF4-FFF2-40B4-BE49-F238E27FC236}">
                  <a16:creationId xmlns:a16="http://schemas.microsoft.com/office/drawing/2014/main" xmlns="" id="{9AE38199-1404-27B6-D030-252A2A676675}"/>
                </a:ext>
              </a:extLst>
            </p:cNvPr>
            <p:cNvSpPr/>
            <p:nvPr/>
          </p:nvSpPr>
          <p:spPr>
            <a:xfrm>
              <a:off x="486979" y="2265081"/>
              <a:ext cx="1184084" cy="1600754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4" name="Прямоугольник 113">
              <a:extLst>
                <a:ext uri="{FF2B5EF4-FFF2-40B4-BE49-F238E27FC236}">
                  <a16:creationId xmlns:a16="http://schemas.microsoft.com/office/drawing/2014/main" xmlns="" id="{9113D743-7C04-3980-5C0E-29A65245E5B1}"/>
                </a:ext>
              </a:extLst>
            </p:cNvPr>
            <p:cNvSpPr/>
            <p:nvPr/>
          </p:nvSpPr>
          <p:spPr>
            <a:xfrm rot="16200000">
              <a:off x="204976" y="2657416"/>
              <a:ext cx="1748090" cy="8482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200" b="1" dirty="0">
                  <a:solidFill>
                    <a:prstClr val="white"/>
                  </a:solidFill>
                  <a:latin typeface="Bahnschrift SemiBold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Имеется утвержденный проект межевания территории</a:t>
              </a:r>
            </a:p>
          </p:txBody>
        </p:sp>
      </p:grpSp>
      <p:sp>
        <p:nvSpPr>
          <p:cNvPr id="115" name="Прямоугольник: скругленные углы 84">
            <a:extLst>
              <a:ext uri="{FF2B5EF4-FFF2-40B4-BE49-F238E27FC236}">
                <a16:creationId xmlns:a16="http://schemas.microsoft.com/office/drawing/2014/main" xmlns="" id="{9AE38199-1404-27B6-D030-252A2A676675}"/>
              </a:ext>
            </a:extLst>
          </p:cNvPr>
          <p:cNvSpPr/>
          <p:nvPr/>
        </p:nvSpPr>
        <p:spPr>
          <a:xfrm rot="5400000">
            <a:off x="1453006" y="1079433"/>
            <a:ext cx="644452" cy="290022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6" name="Прямоугольник: скругленные углы 84">
            <a:extLst>
              <a:ext uri="{FF2B5EF4-FFF2-40B4-BE49-F238E27FC236}">
                <a16:creationId xmlns:a16="http://schemas.microsoft.com/office/drawing/2014/main" xmlns="" id="{9AE38199-1404-27B6-D030-252A2A676675}"/>
              </a:ext>
            </a:extLst>
          </p:cNvPr>
          <p:cNvSpPr/>
          <p:nvPr/>
        </p:nvSpPr>
        <p:spPr>
          <a:xfrm rot="5400000">
            <a:off x="1234832" y="2202260"/>
            <a:ext cx="1080600" cy="290022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4" name="Прямоугольник: скругленные углы 84">
            <a:extLst>
              <a:ext uri="{FF2B5EF4-FFF2-40B4-BE49-F238E27FC236}">
                <a16:creationId xmlns:a16="http://schemas.microsoft.com/office/drawing/2014/main" xmlns="" id="{9AE38199-1404-27B6-D030-252A2A676675}"/>
              </a:ext>
            </a:extLst>
          </p:cNvPr>
          <p:cNvSpPr/>
          <p:nvPr/>
        </p:nvSpPr>
        <p:spPr>
          <a:xfrm rot="5400000">
            <a:off x="5209075" y="-328178"/>
            <a:ext cx="637347" cy="3983095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5" name="Прямоугольник: скругленные углы 84">
            <a:extLst>
              <a:ext uri="{FF2B5EF4-FFF2-40B4-BE49-F238E27FC236}">
                <a16:creationId xmlns:a16="http://schemas.microsoft.com/office/drawing/2014/main" xmlns="" id="{9AE38199-1404-27B6-D030-252A2A676675}"/>
              </a:ext>
            </a:extLst>
          </p:cNvPr>
          <p:cNvSpPr/>
          <p:nvPr/>
        </p:nvSpPr>
        <p:spPr>
          <a:xfrm rot="5400000">
            <a:off x="5195733" y="562172"/>
            <a:ext cx="680063" cy="396527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6" name="Прямоугольник: скругленные углы 84">
            <a:extLst>
              <a:ext uri="{FF2B5EF4-FFF2-40B4-BE49-F238E27FC236}">
                <a16:creationId xmlns:a16="http://schemas.microsoft.com/office/drawing/2014/main" xmlns="" id="{9AE38199-1404-27B6-D030-252A2A676675}"/>
              </a:ext>
            </a:extLst>
          </p:cNvPr>
          <p:cNvSpPr/>
          <p:nvPr/>
        </p:nvSpPr>
        <p:spPr>
          <a:xfrm rot="5400000">
            <a:off x="5280938" y="1363572"/>
            <a:ext cx="492728" cy="398220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7" name="Прямоугольник: скругленные углы 84">
            <a:extLst>
              <a:ext uri="{FF2B5EF4-FFF2-40B4-BE49-F238E27FC236}">
                <a16:creationId xmlns:a16="http://schemas.microsoft.com/office/drawing/2014/main" xmlns="" id="{9AE38199-1404-27B6-D030-252A2A676675}"/>
              </a:ext>
            </a:extLst>
          </p:cNvPr>
          <p:cNvSpPr/>
          <p:nvPr/>
        </p:nvSpPr>
        <p:spPr>
          <a:xfrm rot="5400000">
            <a:off x="5312774" y="1971768"/>
            <a:ext cx="429948" cy="397373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8" name="Прямоугольник 167">
            <a:extLst>
              <a:ext uri="{FF2B5EF4-FFF2-40B4-BE49-F238E27FC236}">
                <a16:creationId xmlns:a16="http://schemas.microsoft.com/office/drawing/2014/main" xmlns="" id="{9113D743-7C04-3980-5C0E-29A65245E5B1}"/>
              </a:ext>
            </a:extLst>
          </p:cNvPr>
          <p:cNvSpPr/>
          <p:nvPr/>
        </p:nvSpPr>
        <p:spPr>
          <a:xfrm>
            <a:off x="336660" y="2189344"/>
            <a:ext cx="2900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Подготовка по инициативе инвестора с привлечением кадастрового инженера межевого плана </a:t>
            </a:r>
            <a:r>
              <a:rPr lang="ru-RU" sz="800" b="1" dirty="0" smtClean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 </a:t>
            </a: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образованию земельного участка</a:t>
            </a:r>
          </a:p>
        </p:txBody>
      </p:sp>
      <p:sp>
        <p:nvSpPr>
          <p:cNvPr id="170" name="Прямоугольник 169">
            <a:extLst>
              <a:ext uri="{FF2B5EF4-FFF2-40B4-BE49-F238E27FC236}">
                <a16:creationId xmlns:a16="http://schemas.microsoft.com/office/drawing/2014/main" xmlns="" id="{9113D743-7C04-3980-5C0E-29A65245E5B1}"/>
              </a:ext>
            </a:extLst>
          </p:cNvPr>
          <p:cNvSpPr/>
          <p:nvPr/>
        </p:nvSpPr>
        <p:spPr>
          <a:xfrm>
            <a:off x="336561" y="3115451"/>
            <a:ext cx="29003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Обращение инвестора или кадастрового инженера без доверенности в </a:t>
            </a:r>
            <a:r>
              <a:rPr lang="ru-RU" sz="800" b="1" dirty="0" err="1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Росреестр</a:t>
            </a: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  заявлением об осуществлении государственного кадастрового учета и государственной регистрации прав (за исключением случаев образования земельного участка из земель или земельного участка, государственная собственность на которые не разграничена)</a:t>
            </a:r>
          </a:p>
        </p:txBody>
      </p:sp>
      <p:sp>
        <p:nvSpPr>
          <p:cNvPr id="174" name="Прямоугольник 173">
            <a:extLst>
              <a:ext uri="{FF2B5EF4-FFF2-40B4-BE49-F238E27FC236}">
                <a16:creationId xmlns:a16="http://schemas.microsoft.com/office/drawing/2014/main" xmlns="" id="{9113D743-7C04-3980-5C0E-29A65245E5B1}"/>
              </a:ext>
            </a:extLst>
          </p:cNvPr>
          <p:cNvSpPr/>
          <p:nvPr/>
        </p:nvSpPr>
        <p:spPr>
          <a:xfrm>
            <a:off x="3959032" y="1432537"/>
            <a:ext cx="31374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Отсутствует утвержденный проект межевания территории</a:t>
            </a:r>
          </a:p>
        </p:txBody>
      </p:sp>
      <p:sp>
        <p:nvSpPr>
          <p:cNvPr id="175" name="Прямоугольник 174">
            <a:extLst>
              <a:ext uri="{FF2B5EF4-FFF2-40B4-BE49-F238E27FC236}">
                <a16:creationId xmlns:a16="http://schemas.microsoft.com/office/drawing/2014/main" xmlns="" id="{9113D743-7C04-3980-5C0E-29A65245E5B1}"/>
              </a:ext>
            </a:extLst>
          </p:cNvPr>
          <p:cNvSpPr/>
          <p:nvPr/>
        </p:nvSpPr>
        <p:spPr>
          <a:xfrm>
            <a:off x="3477659" y="2215893"/>
            <a:ext cx="40407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Обращение инвестора в орган власти (далее – ОВ) с заявлением об утверждении схемы расположения земельного участка (далее – СРЗУ) с приложением СРЗУ, подготовленной в том числе с использованием ФГИС ЕЦП НСПД, в целях последующего предоставления участка путем проведения аукциона*</a:t>
            </a:r>
          </a:p>
        </p:txBody>
      </p:sp>
      <p:sp>
        <p:nvSpPr>
          <p:cNvPr id="176" name="Прямоугольник 175">
            <a:extLst>
              <a:ext uri="{FF2B5EF4-FFF2-40B4-BE49-F238E27FC236}">
                <a16:creationId xmlns:a16="http://schemas.microsoft.com/office/drawing/2014/main" xmlns="" id="{9113D743-7C04-3980-5C0E-29A65245E5B1}"/>
              </a:ext>
            </a:extLst>
          </p:cNvPr>
          <p:cNvSpPr/>
          <p:nvPr/>
        </p:nvSpPr>
        <p:spPr>
          <a:xfrm>
            <a:off x="3544668" y="3139372"/>
            <a:ext cx="39737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Проверка ОВ оснований для отказа в утверждении СРЗУ и предоставлении участка путем проведения аукциона, принятие решения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 утверждении СРЗУ и его направление в адрес инвестора</a:t>
            </a:r>
          </a:p>
        </p:txBody>
      </p:sp>
      <p:sp>
        <p:nvSpPr>
          <p:cNvPr id="177" name="Прямоугольник 176">
            <a:extLst>
              <a:ext uri="{FF2B5EF4-FFF2-40B4-BE49-F238E27FC236}">
                <a16:creationId xmlns:a16="http://schemas.microsoft.com/office/drawing/2014/main" xmlns="" id="{9113D743-7C04-3980-5C0E-29A65245E5B1}"/>
              </a:ext>
            </a:extLst>
          </p:cNvPr>
          <p:cNvSpPr/>
          <p:nvPr/>
        </p:nvSpPr>
        <p:spPr>
          <a:xfrm>
            <a:off x="3536201" y="3789358"/>
            <a:ext cx="398309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Подготовка инвестором с привлечением кадастрового инженера межевого плана по образованию земельного участка </a:t>
            </a:r>
          </a:p>
        </p:txBody>
      </p:sp>
      <p:sp>
        <p:nvSpPr>
          <p:cNvPr id="178" name="Прямоугольник: скругленные углы 84">
            <a:extLst>
              <a:ext uri="{FF2B5EF4-FFF2-40B4-BE49-F238E27FC236}">
                <a16:creationId xmlns:a16="http://schemas.microsoft.com/office/drawing/2014/main" xmlns="" id="{9AE38199-1404-27B6-D030-252A2A676675}"/>
              </a:ext>
            </a:extLst>
          </p:cNvPr>
          <p:cNvSpPr/>
          <p:nvPr/>
        </p:nvSpPr>
        <p:spPr>
          <a:xfrm rot="5400000">
            <a:off x="5125783" y="2793128"/>
            <a:ext cx="811505" cy="397373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9" name="Прямоугольник: скругленные углы 84">
            <a:extLst>
              <a:ext uri="{FF2B5EF4-FFF2-40B4-BE49-F238E27FC236}">
                <a16:creationId xmlns:a16="http://schemas.microsoft.com/office/drawing/2014/main" xmlns="" id="{9AE38199-1404-27B6-D030-252A2A676675}"/>
              </a:ext>
            </a:extLst>
          </p:cNvPr>
          <p:cNvSpPr/>
          <p:nvPr/>
        </p:nvSpPr>
        <p:spPr>
          <a:xfrm rot="5400000">
            <a:off x="3605883" y="2780738"/>
            <a:ext cx="644452" cy="5753099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80" name="Группа 179">
            <a:extLst>
              <a:ext uri="{FF2B5EF4-FFF2-40B4-BE49-F238E27FC236}">
                <a16:creationId xmlns:a16="http://schemas.microsoft.com/office/drawing/2014/main" xmlns="" id="{714A578E-AB09-ED78-56C1-EFA7A6F1EE27}"/>
              </a:ext>
            </a:extLst>
          </p:cNvPr>
          <p:cNvGrpSpPr/>
          <p:nvPr/>
        </p:nvGrpSpPr>
        <p:grpSpPr>
          <a:xfrm>
            <a:off x="8258176" y="1434127"/>
            <a:ext cx="3590828" cy="707599"/>
            <a:chOff x="3747680" y="3918646"/>
            <a:chExt cx="1928228" cy="723535"/>
          </a:xfrm>
        </p:grpSpPr>
        <p:sp>
          <p:nvSpPr>
            <p:cNvPr id="181" name="Прямоугольник: скругленные углы 125">
              <a:extLst>
                <a:ext uri="{FF2B5EF4-FFF2-40B4-BE49-F238E27FC236}">
                  <a16:creationId xmlns:a16="http://schemas.microsoft.com/office/drawing/2014/main" xmlns="" id="{58AFC0B9-05C4-25E2-1360-0C0010D6BDAE}"/>
                </a:ext>
              </a:extLst>
            </p:cNvPr>
            <p:cNvSpPr/>
            <p:nvPr/>
          </p:nvSpPr>
          <p:spPr>
            <a:xfrm>
              <a:off x="3747680" y="3918646"/>
              <a:ext cx="1923406" cy="723535"/>
            </a:xfrm>
            <a:prstGeom prst="roundRect">
              <a:avLst/>
            </a:prstGeom>
            <a:solidFill>
              <a:srgbClr val="1F60A7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82" name="Прямоугольник 181">
              <a:extLst>
                <a:ext uri="{FF2B5EF4-FFF2-40B4-BE49-F238E27FC236}">
                  <a16:creationId xmlns:a16="http://schemas.microsoft.com/office/drawing/2014/main" xmlns="" id="{16D112AF-B837-A1A9-B606-2E569352DFE8}"/>
                </a:ext>
              </a:extLst>
            </p:cNvPr>
            <p:cNvSpPr/>
            <p:nvPr/>
          </p:nvSpPr>
          <p:spPr>
            <a:xfrm>
              <a:off x="3747680" y="3981438"/>
              <a:ext cx="1928228" cy="5979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800" b="1" dirty="0">
                  <a:solidFill>
                    <a:prstClr val="white"/>
                  </a:solidFill>
                  <a:latin typeface="Bahnschrift SemiBold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Подготовка по инициативе инвестора с привлечением кадастрового инженера межевого плана по уточнению местоположения границ земельного участка, в состав которого включается акт согласования местоположения границ </a:t>
              </a:r>
            </a:p>
          </p:txBody>
        </p:sp>
      </p:grpSp>
      <p:sp>
        <p:nvSpPr>
          <p:cNvPr id="183" name="Прямоугольник: скругленные углы 125">
            <a:extLst>
              <a:ext uri="{FF2B5EF4-FFF2-40B4-BE49-F238E27FC236}">
                <a16:creationId xmlns:a16="http://schemas.microsoft.com/office/drawing/2014/main" xmlns="" id="{58AFC0B9-05C4-25E2-1360-0C0010D6BDAE}"/>
              </a:ext>
            </a:extLst>
          </p:cNvPr>
          <p:cNvSpPr/>
          <p:nvPr/>
        </p:nvSpPr>
        <p:spPr>
          <a:xfrm>
            <a:off x="8258176" y="2281229"/>
            <a:ext cx="3584651" cy="1031166"/>
          </a:xfrm>
          <a:prstGeom prst="roundRect">
            <a:avLst/>
          </a:prstGeom>
          <a:solidFill>
            <a:srgbClr val="1F60A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5" name="Прямоугольник: скругленные углы 125">
            <a:extLst>
              <a:ext uri="{FF2B5EF4-FFF2-40B4-BE49-F238E27FC236}">
                <a16:creationId xmlns:a16="http://schemas.microsoft.com/office/drawing/2014/main" xmlns="" id="{58AFC0B9-05C4-25E2-1360-0C0010D6BDAE}"/>
              </a:ext>
            </a:extLst>
          </p:cNvPr>
          <p:cNvSpPr/>
          <p:nvPr/>
        </p:nvSpPr>
        <p:spPr>
          <a:xfrm>
            <a:off x="8258176" y="3506234"/>
            <a:ext cx="3584651" cy="316576"/>
          </a:xfrm>
          <a:prstGeom prst="roundRect">
            <a:avLst/>
          </a:prstGeom>
          <a:solidFill>
            <a:srgbClr val="1F60A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6" name="Прямоугольник: скругленные углы 125">
            <a:extLst>
              <a:ext uri="{FF2B5EF4-FFF2-40B4-BE49-F238E27FC236}">
                <a16:creationId xmlns:a16="http://schemas.microsoft.com/office/drawing/2014/main" xmlns="" id="{58AFC0B9-05C4-25E2-1360-0C0010D6BDAE}"/>
              </a:ext>
            </a:extLst>
          </p:cNvPr>
          <p:cNvSpPr/>
          <p:nvPr/>
        </p:nvSpPr>
        <p:spPr>
          <a:xfrm>
            <a:off x="8258176" y="4028417"/>
            <a:ext cx="3584651" cy="584775"/>
          </a:xfrm>
          <a:prstGeom prst="roundRect">
            <a:avLst/>
          </a:prstGeom>
          <a:solidFill>
            <a:srgbClr val="1F60A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7" name="Прямоугольник: скругленные углы 125">
            <a:extLst>
              <a:ext uri="{FF2B5EF4-FFF2-40B4-BE49-F238E27FC236}">
                <a16:creationId xmlns:a16="http://schemas.microsoft.com/office/drawing/2014/main" xmlns="" id="{58AFC0B9-05C4-25E2-1360-0C0010D6BDAE}"/>
              </a:ext>
            </a:extLst>
          </p:cNvPr>
          <p:cNvSpPr/>
          <p:nvPr/>
        </p:nvSpPr>
        <p:spPr>
          <a:xfrm>
            <a:off x="8258176" y="4875401"/>
            <a:ext cx="3584651" cy="430594"/>
          </a:xfrm>
          <a:prstGeom prst="roundRect">
            <a:avLst/>
          </a:prstGeom>
          <a:solidFill>
            <a:srgbClr val="1F60A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8" name="Прямоугольник: скругленные углы 125">
            <a:extLst>
              <a:ext uri="{FF2B5EF4-FFF2-40B4-BE49-F238E27FC236}">
                <a16:creationId xmlns:a16="http://schemas.microsoft.com/office/drawing/2014/main" xmlns="" id="{58AFC0B9-05C4-25E2-1360-0C0010D6BDAE}"/>
              </a:ext>
            </a:extLst>
          </p:cNvPr>
          <p:cNvSpPr/>
          <p:nvPr/>
        </p:nvSpPr>
        <p:spPr>
          <a:xfrm>
            <a:off x="8261264" y="5598119"/>
            <a:ext cx="3584651" cy="603350"/>
          </a:xfrm>
          <a:prstGeom prst="roundRect">
            <a:avLst/>
          </a:prstGeom>
          <a:solidFill>
            <a:srgbClr val="1F60A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9" name="Прямоугольник 188">
            <a:extLst>
              <a:ext uri="{FF2B5EF4-FFF2-40B4-BE49-F238E27FC236}">
                <a16:creationId xmlns:a16="http://schemas.microsoft.com/office/drawing/2014/main" xmlns="" id="{16D112AF-B837-A1A9-B606-2E569352DFE8}"/>
              </a:ext>
            </a:extLst>
          </p:cNvPr>
          <p:cNvSpPr/>
          <p:nvPr/>
        </p:nvSpPr>
        <p:spPr>
          <a:xfrm>
            <a:off x="8258176" y="2319759"/>
            <a:ext cx="359082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Согласование местоположения границ земельного участка с лицами, обладающими смежными земельными участками на праве собственности, пожизненного наследуемого владения, постоянного (бессрочного) пользования (исключение -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предоставлены государственным или муниципальным учреждениям, казенным предприятиям, ОВ), аренды </a:t>
            </a:r>
            <a:endParaRPr lang="ru-RU" sz="800" b="1" dirty="0" smtClean="0">
              <a:solidFill>
                <a:prstClr val="white"/>
              </a:solidFill>
              <a:latin typeface="Bahnschrift SemiBold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 smtClean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сроке более 5 лет)</a:t>
            </a:r>
          </a:p>
        </p:txBody>
      </p:sp>
      <p:sp>
        <p:nvSpPr>
          <p:cNvPr id="190" name="Прямоугольник 189">
            <a:extLst>
              <a:ext uri="{FF2B5EF4-FFF2-40B4-BE49-F238E27FC236}">
                <a16:creationId xmlns:a16="http://schemas.microsoft.com/office/drawing/2014/main" xmlns="" id="{16D112AF-B837-A1A9-B606-2E569352DFE8}"/>
              </a:ext>
            </a:extLst>
          </p:cNvPr>
          <p:cNvSpPr/>
          <p:nvPr/>
        </p:nvSpPr>
        <p:spPr>
          <a:xfrm>
            <a:off x="8258176" y="3556800"/>
            <a:ext cx="359082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Согласование ОВ местоположения границ земельного участка </a:t>
            </a:r>
          </a:p>
        </p:txBody>
      </p:sp>
      <p:sp>
        <p:nvSpPr>
          <p:cNvPr id="191" name="Прямоугольник 190">
            <a:extLst>
              <a:ext uri="{FF2B5EF4-FFF2-40B4-BE49-F238E27FC236}">
                <a16:creationId xmlns:a16="http://schemas.microsoft.com/office/drawing/2014/main" xmlns="" id="{16D112AF-B837-A1A9-B606-2E569352DFE8}"/>
              </a:ext>
            </a:extLst>
          </p:cNvPr>
          <p:cNvSpPr/>
          <p:nvPr/>
        </p:nvSpPr>
        <p:spPr>
          <a:xfrm>
            <a:off x="8258176" y="4028417"/>
            <a:ext cx="35908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Подготовка межевого плана в форме электронного документа, подписанного усиленной квалифицированной электронной подписью кадастрового инженера, и его направление в уполномоченный ОВ с целью последующей подачи в </a:t>
            </a:r>
            <a:r>
              <a:rPr lang="ru-RU" sz="800" b="1" dirty="0" err="1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Росреестр</a:t>
            </a:r>
            <a:endParaRPr lang="ru-RU" sz="800" b="1" dirty="0">
              <a:solidFill>
                <a:prstClr val="white"/>
              </a:solidFill>
              <a:latin typeface="Bahnschrift SemiBold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2" name="Прямоугольник 191">
            <a:extLst>
              <a:ext uri="{FF2B5EF4-FFF2-40B4-BE49-F238E27FC236}">
                <a16:creationId xmlns:a16="http://schemas.microsoft.com/office/drawing/2014/main" xmlns="" id="{16D112AF-B837-A1A9-B606-2E569352DFE8}"/>
              </a:ext>
            </a:extLst>
          </p:cNvPr>
          <p:cNvSpPr/>
          <p:nvPr/>
        </p:nvSpPr>
        <p:spPr>
          <a:xfrm>
            <a:off x="8258176" y="4898963"/>
            <a:ext cx="359082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Осуществление </a:t>
            </a:r>
            <a:r>
              <a:rPr lang="ru-RU" sz="800" b="1" dirty="0" err="1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Росреестром</a:t>
            </a: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государственного кадастрового учета земельного участка</a:t>
            </a:r>
          </a:p>
        </p:txBody>
      </p:sp>
      <p:sp>
        <p:nvSpPr>
          <p:cNvPr id="193" name="Прямоугольник 192">
            <a:extLst>
              <a:ext uri="{FF2B5EF4-FFF2-40B4-BE49-F238E27FC236}">
                <a16:creationId xmlns:a16="http://schemas.microsoft.com/office/drawing/2014/main" xmlns="" id="{16D112AF-B837-A1A9-B606-2E569352DFE8}"/>
              </a:ext>
            </a:extLst>
          </p:cNvPr>
          <p:cNvSpPr/>
          <p:nvPr/>
        </p:nvSpPr>
        <p:spPr>
          <a:xfrm>
            <a:off x="8258176" y="5668962"/>
            <a:ext cx="35908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Обращение инвестора в уполномоченный ОВ с заявлением о проведении аукциона с указанием кадастрового номера </a:t>
            </a:r>
            <a:r>
              <a:rPr lang="ru-RU" sz="800" b="1" dirty="0" smtClean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земельного </a:t>
            </a: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участка</a:t>
            </a:r>
          </a:p>
        </p:txBody>
      </p:sp>
      <p:sp>
        <p:nvSpPr>
          <p:cNvPr id="194" name="Прямоугольник 193">
            <a:extLst>
              <a:ext uri="{FF2B5EF4-FFF2-40B4-BE49-F238E27FC236}">
                <a16:creationId xmlns:a16="http://schemas.microsoft.com/office/drawing/2014/main" xmlns="" id="{9113D743-7C04-3980-5C0E-29A65245E5B1}"/>
              </a:ext>
            </a:extLst>
          </p:cNvPr>
          <p:cNvSpPr/>
          <p:nvPr/>
        </p:nvSpPr>
        <p:spPr>
          <a:xfrm>
            <a:off x="3544667" y="4354751"/>
            <a:ext cx="39737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Обращение инвестора или кадастрового инженера без доверенности в </a:t>
            </a:r>
            <a:r>
              <a:rPr lang="ru-RU" sz="800" b="1" dirty="0" err="1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Росреестр</a:t>
            </a: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  заявлением об осуществлении государственного кадастрового учета и государственной регистрации прав (за исключением случаев образования земельного участка из земель или земельного участка, государственная собственность на которые не разграничена)</a:t>
            </a:r>
          </a:p>
        </p:txBody>
      </p:sp>
      <p:sp>
        <p:nvSpPr>
          <p:cNvPr id="195" name="Прямоугольник 194">
            <a:extLst>
              <a:ext uri="{FF2B5EF4-FFF2-40B4-BE49-F238E27FC236}">
                <a16:creationId xmlns:a16="http://schemas.microsoft.com/office/drawing/2014/main" xmlns="" id="{9113D743-7C04-3980-5C0E-29A65245E5B1}"/>
              </a:ext>
            </a:extLst>
          </p:cNvPr>
          <p:cNvSpPr/>
          <p:nvPr/>
        </p:nvSpPr>
        <p:spPr>
          <a:xfrm>
            <a:off x="1051560" y="5294321"/>
            <a:ext cx="57530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Осуществление </a:t>
            </a:r>
            <a:r>
              <a:rPr lang="ru-RU" sz="900" b="1" dirty="0" err="1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Росреестром</a:t>
            </a:r>
            <a:r>
              <a:rPr lang="ru-RU" sz="9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государственного кадастрового учета земельного участка, а также государственной регистрации права государственной или муниципальной собственности (за исключением случаев образования земельного участка из земель или земельного участка, государственная собственность на которые не разграничена) </a:t>
            </a:r>
          </a:p>
        </p:txBody>
      </p:sp>
      <p:sp>
        <p:nvSpPr>
          <p:cNvPr id="196" name="Прямоугольник: скругленные углы 84">
            <a:extLst>
              <a:ext uri="{FF2B5EF4-FFF2-40B4-BE49-F238E27FC236}">
                <a16:creationId xmlns:a16="http://schemas.microsoft.com/office/drawing/2014/main" xmlns="" id="{9AE38199-1404-27B6-D030-252A2A676675}"/>
              </a:ext>
            </a:extLst>
          </p:cNvPr>
          <p:cNvSpPr/>
          <p:nvPr/>
        </p:nvSpPr>
        <p:spPr>
          <a:xfrm rot="5400000">
            <a:off x="3680422" y="4203161"/>
            <a:ext cx="498792" cy="4322839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7" name="Прямоугольник 196">
            <a:extLst>
              <a:ext uri="{FF2B5EF4-FFF2-40B4-BE49-F238E27FC236}">
                <a16:creationId xmlns:a16="http://schemas.microsoft.com/office/drawing/2014/main" xmlns="" id="{9113D743-7C04-3980-5C0E-29A65245E5B1}"/>
              </a:ext>
            </a:extLst>
          </p:cNvPr>
          <p:cNvSpPr/>
          <p:nvPr/>
        </p:nvSpPr>
        <p:spPr>
          <a:xfrm>
            <a:off x="1786773" y="6140431"/>
            <a:ext cx="430922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Обращение инвестора в уполномоченный ОВ с заявлением о проведении аукциона с указанием кадастрового номера </a:t>
            </a:r>
            <a:r>
              <a:rPr lang="ru-RU" sz="900" b="1" dirty="0" smtClean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земельного </a:t>
            </a:r>
            <a:r>
              <a:rPr lang="ru-RU" sz="9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участка</a:t>
            </a:r>
          </a:p>
        </p:txBody>
      </p:sp>
      <p:cxnSp>
        <p:nvCxnSpPr>
          <p:cNvPr id="15" name="Соединительная линия уступом 14"/>
          <p:cNvCxnSpPr>
            <a:stCxn id="85" idx="2"/>
            <a:endCxn id="113" idx="1"/>
          </p:cNvCxnSpPr>
          <p:nvPr/>
        </p:nvCxnSpPr>
        <p:spPr>
          <a:xfrm rot="10800000" flipV="1">
            <a:off x="1773160" y="947766"/>
            <a:ext cx="729899" cy="389861"/>
          </a:xfrm>
          <a:prstGeom prst="bentConnector4">
            <a:avLst>
              <a:gd name="adj1" fmla="val 100014"/>
              <a:gd name="adj2" fmla="val 41364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126" idx="2"/>
            <a:endCxn id="181" idx="0"/>
          </p:cNvCxnSpPr>
          <p:nvPr/>
        </p:nvCxnSpPr>
        <p:spPr>
          <a:xfrm flipH="1">
            <a:off x="10049100" y="1257869"/>
            <a:ext cx="4729" cy="17625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Прямая со стрелкой 198"/>
          <p:cNvCxnSpPr>
            <a:stCxn id="181" idx="2"/>
            <a:endCxn id="183" idx="0"/>
          </p:cNvCxnSpPr>
          <p:nvPr/>
        </p:nvCxnSpPr>
        <p:spPr>
          <a:xfrm>
            <a:off x="10049100" y="2141726"/>
            <a:ext cx="1402" cy="13950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Прямая со стрелкой 199"/>
          <p:cNvCxnSpPr>
            <a:stCxn id="183" idx="2"/>
            <a:endCxn id="185" idx="0"/>
          </p:cNvCxnSpPr>
          <p:nvPr/>
        </p:nvCxnSpPr>
        <p:spPr>
          <a:xfrm>
            <a:off x="10050502" y="3312395"/>
            <a:ext cx="0" cy="19383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Прямая со стрелкой 200"/>
          <p:cNvCxnSpPr>
            <a:stCxn id="185" idx="2"/>
            <a:endCxn id="191" idx="0"/>
          </p:cNvCxnSpPr>
          <p:nvPr/>
        </p:nvCxnSpPr>
        <p:spPr>
          <a:xfrm>
            <a:off x="10050502" y="3822810"/>
            <a:ext cx="3088" cy="20560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Прямая со стрелкой 201"/>
          <p:cNvCxnSpPr>
            <a:stCxn id="186" idx="2"/>
            <a:endCxn id="187" idx="0"/>
          </p:cNvCxnSpPr>
          <p:nvPr/>
        </p:nvCxnSpPr>
        <p:spPr>
          <a:xfrm>
            <a:off x="10050502" y="4613192"/>
            <a:ext cx="0" cy="26220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Прямая со стрелкой 202"/>
          <p:cNvCxnSpPr>
            <a:stCxn id="187" idx="2"/>
            <a:endCxn id="188" idx="0"/>
          </p:cNvCxnSpPr>
          <p:nvPr/>
        </p:nvCxnSpPr>
        <p:spPr>
          <a:xfrm>
            <a:off x="10050502" y="5305995"/>
            <a:ext cx="3088" cy="29212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Соединительная линия уступом 66"/>
          <p:cNvCxnSpPr/>
          <p:nvPr/>
        </p:nvCxnSpPr>
        <p:spPr>
          <a:xfrm>
            <a:off x="5377463" y="956515"/>
            <a:ext cx="718537" cy="466838"/>
          </a:xfrm>
          <a:prstGeom prst="bentConnector3">
            <a:avLst>
              <a:gd name="adj1" fmla="val 99843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>
            <a:stCxn id="113" idx="3"/>
            <a:endCxn id="115" idx="1"/>
          </p:cNvCxnSpPr>
          <p:nvPr/>
        </p:nvCxnSpPr>
        <p:spPr>
          <a:xfrm>
            <a:off x="1773159" y="1982080"/>
            <a:ext cx="2073" cy="22523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/>
          <p:nvPr/>
        </p:nvCxnSpPr>
        <p:spPr>
          <a:xfrm>
            <a:off x="1776802" y="2883234"/>
            <a:ext cx="2073" cy="22407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 стрелкой 77"/>
          <p:cNvCxnSpPr>
            <a:stCxn id="116" idx="3"/>
          </p:cNvCxnSpPr>
          <p:nvPr/>
        </p:nvCxnSpPr>
        <p:spPr>
          <a:xfrm>
            <a:off x="1775132" y="4192672"/>
            <a:ext cx="2706" cy="114238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>
            <a:stCxn id="179" idx="3"/>
            <a:endCxn id="196" idx="1"/>
          </p:cNvCxnSpPr>
          <p:nvPr/>
        </p:nvCxnSpPr>
        <p:spPr>
          <a:xfrm>
            <a:off x="3928109" y="5979514"/>
            <a:ext cx="1709" cy="13567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>
            <a:off x="6089165" y="1983263"/>
            <a:ext cx="2073" cy="22407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 стрелкой 85"/>
          <p:cNvCxnSpPr/>
          <p:nvPr/>
        </p:nvCxnSpPr>
        <p:spPr>
          <a:xfrm flipH="1">
            <a:off x="6096000" y="2884839"/>
            <a:ext cx="2074" cy="22347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/>
          <p:nvPr/>
        </p:nvCxnSpPr>
        <p:spPr>
          <a:xfrm>
            <a:off x="6094963" y="3601037"/>
            <a:ext cx="3111" cy="14647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 стрелкой 87"/>
          <p:cNvCxnSpPr/>
          <p:nvPr/>
        </p:nvCxnSpPr>
        <p:spPr>
          <a:xfrm flipH="1">
            <a:off x="6094963" y="4173609"/>
            <a:ext cx="1037" cy="20063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/>
          <p:nvPr/>
        </p:nvCxnSpPr>
        <p:spPr>
          <a:xfrm flipH="1">
            <a:off x="6089165" y="5182026"/>
            <a:ext cx="1038" cy="15303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336660" y="6629721"/>
            <a:ext cx="1151234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" b="1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rPr>
              <a:t>*- до 01.03.2026 мероприятия по разработке СРЗУ, проведению кадастровых работ в отношении земельных участков, расположенных в границах населенных пунктов, являются исключительной компетенцией ОВ</a:t>
            </a:r>
          </a:p>
        </p:txBody>
      </p:sp>
    </p:spTree>
    <p:extLst>
      <p:ext uri="{BB962C8B-B14F-4D97-AF65-F5344CB8AC3E}">
        <p14:creationId xmlns:p14="http://schemas.microsoft.com/office/powerpoint/2010/main" val="330091561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Другая 1">
      <a:majorFont>
        <a:latin typeface="Bahnschrift SemiBold Condensed"/>
        <a:ea typeface=""/>
        <a:cs typeface=""/>
      </a:majorFont>
      <a:minorFont>
        <a:latin typeface="Franklin Gothic Book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6565</TotalTime>
  <Words>427</Words>
  <Application>Microsoft Office PowerPoint</Application>
  <PresentationFormat>Произвольный</PresentationFormat>
  <Paragraphs>27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Широкова Наталья Владимировна</dc:creator>
  <cp:lastModifiedBy>Логвин Алексей Генадьевич</cp:lastModifiedBy>
  <cp:revision>800</cp:revision>
  <cp:lastPrinted>2024-12-03T14:32:27Z</cp:lastPrinted>
  <dcterms:created xsi:type="dcterms:W3CDTF">2024-06-26T12:26:59Z</dcterms:created>
  <dcterms:modified xsi:type="dcterms:W3CDTF">2025-11-26T08:22:59Z</dcterms:modified>
</cp:coreProperties>
</file>